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63" r:id="rId6"/>
    <p:sldId id="266" r:id="rId7"/>
    <p:sldId id="265" r:id="rId8"/>
    <p:sldId id="262" r:id="rId9"/>
    <p:sldId id="264" r:id="rId10"/>
    <p:sldId id="267" r:id="rId11"/>
    <p:sldId id="268" r:id="rId12"/>
    <p:sldId id="259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47" autoAdjust="0"/>
  </p:normalViewPr>
  <p:slideViewPr>
    <p:cSldViewPr>
      <p:cViewPr>
        <p:scale>
          <a:sx n="70" d="100"/>
          <a:sy n="70" d="100"/>
        </p:scale>
        <p:origin x="-156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35A9-01D5-467E-B8E3-DA82DD91A5B2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1FE-9FFD-4CDB-A169-A7AF6BFC7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hentichistory.com/1898-1913/1-industrialization/1-becoming/18900000_Populists_01.jpg" TargetMode="External"/><Relationship Id="rId13" Type="http://schemas.openxmlformats.org/officeDocument/2006/relationships/hyperlink" Target="http://www.authentichistory.com/1898-1913/1-industrialization/1-becoming/Oil_Chart.jpg" TargetMode="External"/><Relationship Id="rId18" Type="http://schemas.openxmlformats.org/officeDocument/2006/relationships/image" Target="../media/image14.gif"/><Relationship Id="rId26" Type="http://schemas.openxmlformats.org/officeDocument/2006/relationships/image" Target="../media/image22.jpeg"/><Relationship Id="rId3" Type="http://schemas.openxmlformats.org/officeDocument/2006/relationships/hyperlink" Target="http://www.authentichistory.com/1898-1913/index.html" TargetMode="External"/><Relationship Id="rId21" Type="http://schemas.openxmlformats.org/officeDocument/2006/relationships/image" Target="../media/image17.jpeg"/><Relationship Id="rId34" Type="http://schemas.openxmlformats.org/officeDocument/2006/relationships/image" Target="../media/image30.jpeg"/><Relationship Id="rId7" Type="http://schemas.openxmlformats.org/officeDocument/2006/relationships/hyperlink" Target="http://www.authentichistory.com/1898-1913/1-industrialization/1-becoming/18890123_Bosses_of_The_Senate-Keppler-Puck.jpg" TargetMode="External"/><Relationship Id="rId12" Type="http://schemas.openxmlformats.org/officeDocument/2006/relationships/hyperlink" Target="http://www.authentichistory.com/1898-1913/1-industrialization/1-becoming/Steel_Chart.jpg" TargetMode="External"/><Relationship Id="rId17" Type="http://schemas.openxmlformats.org/officeDocument/2006/relationships/hyperlink" Target="http://www.authentichistory.com/1898-1913/1-industrialization/1-becoming/index.html" TargetMode="External"/><Relationship Id="rId25" Type="http://schemas.openxmlformats.org/officeDocument/2006/relationships/image" Target="../media/image21.jpeg"/><Relationship Id="rId33" Type="http://schemas.openxmlformats.org/officeDocument/2006/relationships/image" Target="../media/image29.gif"/><Relationship Id="rId2" Type="http://schemas.openxmlformats.org/officeDocument/2006/relationships/hyperlink" Target="http://www.authentichistory.com/" TargetMode="External"/><Relationship Id="rId16" Type="http://schemas.openxmlformats.org/officeDocument/2006/relationships/hyperlink" Target="http://www.authentichistory.com/1898-1913/1-industrialization/1-becoming/1900s_Stereoview_Watchmaking_at_Sears_Roebuck_view1.jpg" TargetMode="External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thentichistory.com/1898-1913/1-industrialization/1-becoming/18881020_A_Trustworthy_Beast-Rogers.jpg" TargetMode="External"/><Relationship Id="rId11" Type="http://schemas.openxmlformats.org/officeDocument/2006/relationships/hyperlink" Target="http://www.authentichistory.com/1898-1913/1-industrialization/1-becoming/Railroad_Chart.jpg" TargetMode="External"/><Relationship Id="rId24" Type="http://schemas.openxmlformats.org/officeDocument/2006/relationships/image" Target="../media/image20.jpeg"/><Relationship Id="rId32" Type="http://schemas.openxmlformats.org/officeDocument/2006/relationships/image" Target="../media/image28.gif"/><Relationship Id="rId5" Type="http://schemas.openxmlformats.org/officeDocument/2006/relationships/hyperlink" Target="http://www.authentichistory.com/1898-1913/1-industrialization/1-becoming/18790000_The_Modern_Colossus_of_Rail_Roads-Puck-Keppler.jpg" TargetMode="External"/><Relationship Id="rId15" Type="http://schemas.openxmlformats.org/officeDocument/2006/relationships/hyperlink" Target="http://www.authentichistory.com/1898-1913/1-industrialization/1-becoming/1900s_Stereoview_Marvelous_Type_Setting_Machines_Sears_view2.jpg" TargetMode="External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36" Type="http://schemas.openxmlformats.org/officeDocument/2006/relationships/image" Target="../media/image32.wmf"/><Relationship Id="rId10" Type="http://schemas.openxmlformats.org/officeDocument/2006/relationships/hyperlink" Target="http://www.authentichistory.com/1898-1913/1-industrialization/1-becoming/19010000_Rockefeller_as_Emperor-Puck.jpg" TargetMode="External"/><Relationship Id="rId19" Type="http://schemas.openxmlformats.org/officeDocument/2006/relationships/image" Target="../media/image15.gif"/><Relationship Id="rId31" Type="http://schemas.openxmlformats.org/officeDocument/2006/relationships/image" Target="../media/image27.gif"/><Relationship Id="rId4" Type="http://schemas.openxmlformats.org/officeDocument/2006/relationships/hyperlink" Target="http://www.authentichistory.com/1898-1913/1-industrialization/index.html" TargetMode="External"/><Relationship Id="rId9" Type="http://schemas.openxmlformats.org/officeDocument/2006/relationships/hyperlink" Target="http://www.authentichistory.com/1898-1913/1-industrialization/1-becoming/18990925_What_a_Funny_Little_Government-The_Verdict-Herbert_Taylor.jpg" TargetMode="External"/><Relationship Id="rId14" Type="http://schemas.openxmlformats.org/officeDocument/2006/relationships/hyperlink" Target="http://www.authentichistory.com/1898-1913/1-industrialization/1-becoming/1900s_Stereoview_Marvelous_Type_Setting_Machines_Sears_view1.jpg" TargetMode="External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Relationship Id="rId30" Type="http://schemas.openxmlformats.org/officeDocument/2006/relationships/image" Target="../media/image26.jpeg"/><Relationship Id="rId35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hentichistory.com/1898-1913/1-industrialization/1-becoming/18900000_Populists_01.jpg" TargetMode="External"/><Relationship Id="rId13" Type="http://schemas.openxmlformats.org/officeDocument/2006/relationships/hyperlink" Target="http://www.authentichistory.com/1898-1913/1-industrialization/1-becoming/Oil_Chart.jpg" TargetMode="External"/><Relationship Id="rId18" Type="http://schemas.openxmlformats.org/officeDocument/2006/relationships/image" Target="../media/image14.gif"/><Relationship Id="rId26" Type="http://schemas.openxmlformats.org/officeDocument/2006/relationships/image" Target="../media/image22.jpeg"/><Relationship Id="rId3" Type="http://schemas.openxmlformats.org/officeDocument/2006/relationships/hyperlink" Target="http://www.authentichistory.com/1898-1913/index.html" TargetMode="External"/><Relationship Id="rId21" Type="http://schemas.openxmlformats.org/officeDocument/2006/relationships/image" Target="../media/image17.jpeg"/><Relationship Id="rId34" Type="http://schemas.openxmlformats.org/officeDocument/2006/relationships/image" Target="../media/image33.jpeg"/><Relationship Id="rId7" Type="http://schemas.openxmlformats.org/officeDocument/2006/relationships/hyperlink" Target="http://www.authentichistory.com/1898-1913/1-industrialization/1-becoming/18890123_Bosses_of_The_Senate-Keppler-Puck.jpg" TargetMode="External"/><Relationship Id="rId12" Type="http://schemas.openxmlformats.org/officeDocument/2006/relationships/hyperlink" Target="http://www.authentichistory.com/1898-1913/1-industrialization/1-becoming/Steel_Chart.jpg" TargetMode="External"/><Relationship Id="rId17" Type="http://schemas.openxmlformats.org/officeDocument/2006/relationships/hyperlink" Target="http://www.authentichistory.com/1898-1913/1-industrialization/1-becoming/index.html" TargetMode="External"/><Relationship Id="rId25" Type="http://schemas.openxmlformats.org/officeDocument/2006/relationships/image" Target="../media/image21.jpeg"/><Relationship Id="rId33" Type="http://schemas.openxmlformats.org/officeDocument/2006/relationships/image" Target="../media/image29.gif"/><Relationship Id="rId2" Type="http://schemas.openxmlformats.org/officeDocument/2006/relationships/hyperlink" Target="http://www.authentichistory.com/" TargetMode="External"/><Relationship Id="rId16" Type="http://schemas.openxmlformats.org/officeDocument/2006/relationships/hyperlink" Target="http://www.authentichistory.com/1898-1913/1-industrialization/1-becoming/1900s_Stereoview_Watchmaking_at_Sears_Roebuck_view1.jpg" TargetMode="External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thentichistory.com/1898-1913/1-industrialization/1-becoming/18881020_A_Trustworthy_Beast-Rogers.jpg" TargetMode="External"/><Relationship Id="rId11" Type="http://schemas.openxmlformats.org/officeDocument/2006/relationships/hyperlink" Target="http://www.authentichistory.com/1898-1913/1-industrialization/1-becoming/Railroad_Chart.jpg" TargetMode="External"/><Relationship Id="rId24" Type="http://schemas.openxmlformats.org/officeDocument/2006/relationships/image" Target="../media/image20.jpeg"/><Relationship Id="rId32" Type="http://schemas.openxmlformats.org/officeDocument/2006/relationships/image" Target="../media/image28.gif"/><Relationship Id="rId37" Type="http://schemas.openxmlformats.org/officeDocument/2006/relationships/image" Target="../media/image32.wmf"/><Relationship Id="rId5" Type="http://schemas.openxmlformats.org/officeDocument/2006/relationships/hyperlink" Target="http://www.authentichistory.com/1898-1913/1-industrialization/1-becoming/18790000_The_Modern_Colossus_of_Rail_Roads-Puck-Keppler.jpg" TargetMode="External"/><Relationship Id="rId15" Type="http://schemas.openxmlformats.org/officeDocument/2006/relationships/hyperlink" Target="http://www.authentichistory.com/1898-1913/1-industrialization/1-becoming/1900s_Stereoview_Marvelous_Type_Setting_Machines_Sears_view2.jpg" TargetMode="External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36" Type="http://schemas.openxmlformats.org/officeDocument/2006/relationships/image" Target="../media/image31.gif"/><Relationship Id="rId10" Type="http://schemas.openxmlformats.org/officeDocument/2006/relationships/hyperlink" Target="http://www.authentichistory.com/1898-1913/1-industrialization/1-becoming/19010000_Rockefeller_as_Emperor-Puck.jpg" TargetMode="External"/><Relationship Id="rId19" Type="http://schemas.openxmlformats.org/officeDocument/2006/relationships/image" Target="../media/image15.gif"/><Relationship Id="rId31" Type="http://schemas.openxmlformats.org/officeDocument/2006/relationships/image" Target="../media/image27.gif"/><Relationship Id="rId4" Type="http://schemas.openxmlformats.org/officeDocument/2006/relationships/hyperlink" Target="http://www.authentichistory.com/1898-1913/1-industrialization/index.html" TargetMode="External"/><Relationship Id="rId9" Type="http://schemas.openxmlformats.org/officeDocument/2006/relationships/hyperlink" Target="http://www.authentichistory.com/1898-1913/1-industrialization/1-becoming/18990925_What_a_Funny_Little_Government-The_Verdict-Herbert_Taylor.jpg" TargetMode="External"/><Relationship Id="rId14" Type="http://schemas.openxmlformats.org/officeDocument/2006/relationships/hyperlink" Target="http://www.authentichistory.com/1898-1913/1-industrialization/1-becoming/1900s_Stereoview_Marvelous_Type_Setting_Machines_Sears_view1.jpg" TargetMode="External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Relationship Id="rId30" Type="http://schemas.openxmlformats.org/officeDocument/2006/relationships/image" Target="../media/image26.jpeg"/><Relationship Id="rId35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086600" cy="1470025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Big Business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267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Second industrial revolution - dominance of big business in the United States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Its growth became questionable by citizens and the government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Led to the formation of </a:t>
            </a:r>
            <a:r>
              <a:rPr lang="en-US" sz="2400" b="1" dirty="0" smtClean="0"/>
              <a:t>monopolies</a:t>
            </a:r>
            <a:endParaRPr lang="en-US" sz="2400" dirty="0"/>
          </a:p>
        </p:txBody>
      </p:sp>
      <p:pic>
        <p:nvPicPr>
          <p:cNvPr id="5" name="Picture 4" descr="inauguration-protest-corpor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3657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381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Morgan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Transformed the banking industry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Used banks money to buy, consolidate, and invest in corporations.</a:t>
            </a:r>
          </a:p>
          <a:p>
            <a:pPr lvl="5">
              <a:buFont typeface="Wingdings" pitchFamily="2" charset="2"/>
              <a:buChar char="Ø"/>
            </a:pPr>
            <a:r>
              <a:rPr lang="en-US" sz="3200" b="1" i="1" dirty="0" smtClean="0"/>
              <a:t> Not just savings and loan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Massive consolidation and manipulation</a:t>
            </a:r>
            <a:endParaRPr lang="en-US" sz="3200" b="1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2295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67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Wealthiest people in the World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ard_oil_6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06379" y="392064"/>
          <a:ext cx="531242" cy="6073872"/>
        </p:xfrm>
        <a:graphic>
          <a:graphicData uri="http://schemas.openxmlformats.org/drawingml/2006/table">
            <a:tbl>
              <a:tblPr/>
              <a:tblGrid>
                <a:gridCol w="67427"/>
                <a:gridCol w="67427"/>
                <a:gridCol w="261534"/>
                <a:gridCol w="67427"/>
                <a:gridCol w="67427"/>
              </a:tblGrid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264625">
                <a:tc>
                  <a:txBody>
                    <a:bodyPr/>
                    <a:lstStyle/>
                    <a:p>
                      <a:pPr algn="ctr"/>
                      <a:r>
                        <a:rPr lang="en-US" sz="200">
                          <a:hlinkClick r:id="rId2"/>
                        </a:rPr>
                        <a:t>home</a:t>
                      </a:r>
                      <a:r>
                        <a:rPr lang="en-US" sz="200"/>
                        <a:t> &gt; </a:t>
                      </a:r>
                      <a:r>
                        <a:rPr lang="en-US" sz="200">
                          <a:hlinkClick r:id="rId3"/>
                        </a:rPr>
                        <a:t>1898-1913</a:t>
                      </a:r>
                      <a:r>
                        <a:rPr lang="en-US" sz="200"/>
                        <a:t> &gt; </a:t>
                      </a:r>
                      <a:r>
                        <a:rPr lang="en-US" sz="200">
                          <a:hlinkClick r:id="rId4"/>
                        </a:rPr>
                        <a:t>industrialization</a:t>
                      </a:r>
                      <a:r>
                        <a:rPr lang="en-US" sz="200"/>
                        <a:t> &gt; becoming an industrial society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49472">
                <a:tc>
                  <a:txBody>
                    <a:bodyPr/>
                    <a:lstStyle/>
                    <a:p>
                      <a:pPr algn="r"/>
                      <a:r>
                        <a:rPr lang="en-US" sz="200"/>
                        <a:t>Search for: 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2119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Becoming an Industrial Society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7531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Becoming an Industrial Society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653427">
                <a:tc>
                  <a:txBody>
                    <a:bodyPr/>
                    <a:lstStyle/>
                    <a:p>
                      <a:r>
                        <a:rPr lang="en-US" sz="200"/>
                        <a:t>A more detailed examination of this topic is planned for the future. In the meantime, this small collection of images is presented.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en-US" sz="200"/>
                        <a:t>The Growing Influence of Robber Barons, Monopolies, &amp; Trusts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510324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5" tooltip="Cornelius Vanderbilt as the modern Colossus of railroads, Puck magazine, 1879, by Joseph Keppler"/>
                        </a:rPr>
                        <a:t>Cornelius Vanderbilt as the modern Colossus of railroads, Puck magazine, 1879, by Joseph Keppler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6" tooltip="&quot;A Trustworthy Beast,&quot; Harper's Weekly, October 20, 1888, by William A. Rogers. Andrew Carnegie featured"/>
                        </a:rPr>
                        <a:t>"A Trustworthy Beast," Harper's Weekly, October 20, 1888, by William A. Rogers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7" tooltip="&quot;Bosses of the Senate,&quot; Puck, January 23, 1889, by Joseph Keppler"/>
                        </a:rPr>
                        <a:t>"Bosses of the Senate," Puck, January 23, 1889, by Joseph Keppler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8" tooltip="Populism Cartoon: The West and South feed the country while Wall Street milks it, c.1890"/>
                        </a:rPr>
                        <a:t>Populism Cartoon: The West and South feed the country while Wall Street milks it, c.1890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9" tooltip="&quot;What a Funny Little Government,&quot; The Verdict, August 25, 1899, by Herbert Taylor"/>
                        </a:rPr>
                        <a:t>"What a Funny Little Government," The Verdict, August 25, 1899, by Herbert Taylor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62512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0" tooltip="John D. Rockefeller, of Standard Oil, as Emperor. Puck magazine, 1901, Artist unknown"/>
                        </a:rPr>
                        <a:t>John D. Rockefeller, of Standard Oil, as Emperor. Puck magazine, 1901, Artist unknown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55780">
                <a:tc>
                  <a:txBody>
                    <a:bodyPr/>
                    <a:lstStyle/>
                    <a:p>
                      <a:r>
                        <a:rPr lang="en-US" sz="200"/>
                        <a:t>Statistics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99548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1" tooltip="Railroads, 1870-1900"/>
                        </a:rPr>
                        <a:t>Railroads, 1870-1900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2" tooltip="Iron &amp; Steel Production, 1870-1900"/>
                        </a:rPr>
                        <a:t>Iron &amp; Steel Production, 1870-1900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3" tooltip="Crude Petroleum Production, 1870-1900"/>
                        </a:rPr>
                        <a:t>Crude Petroleum Production, 1870-1900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103592">
                <a:tc>
                  <a:txBody>
                    <a:bodyPr/>
                    <a:lstStyle/>
                    <a:p>
                      <a:r>
                        <a:rPr lang="en-US" sz="200"/>
                        <a:t>Industrial Imagery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42983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4" tooltip="1900s Stereoview, &quot;Marvelous Type-Setting Machines, Sears&quot;"/>
                        </a:rPr>
                        <a:t>1900s Stereoview, "Marvelous Type-Setting Machines, Sears" (2 views)</a:t>
                      </a:r>
                      <a:r>
                        <a:rPr lang="en-US" sz="200"/>
                        <a:t> </a:t>
                      </a:r>
                      <a:r>
                        <a:rPr lang="en-US" sz="200">
                          <a:hlinkClick r:id="rId15"/>
                        </a:rPr>
                        <a:t/>
                      </a:r>
                      <a:br>
                        <a:rPr lang="en-US" sz="200">
                          <a:hlinkClick r:id="rId15"/>
                        </a:rPr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6" tooltip="1900s Stereoview, &quot;Watchmaking at Sears Roebuck&quot; (2 views)"/>
                        </a:rPr>
                        <a:t>1900s Stereoview, "Watchmaking at Sears Roebuck" (2 views)</a:t>
                      </a:r>
                      <a:r>
                        <a:rPr lang="en-US" sz="200"/>
                        <a:t> 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578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| </a:t>
                      </a:r>
                      <a:r>
                        <a:rPr lang="en-US" sz="200">
                          <a:hlinkClick r:id="rId17"/>
                        </a:rPr>
                        <a:t>top</a:t>
                      </a:r>
                      <a:r>
                        <a:rPr lang="en-US" sz="200"/>
                        <a:t> |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36342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Last modified July 17, 2011 </a:t>
                      </a:r>
                      <a:br>
                        <a:rPr lang="en-US" sz="200"/>
                      </a:br>
                      <a:r>
                        <a:rPr lang="en-US" sz="200"/>
                        <a:t>© 1999-2011, The Authentic History Center</a:t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7969" marR="7969" marT="3984" marB="3984"/>
                </a:tc>
              </a:tr>
            </a:tbl>
          </a:graphicData>
        </a:graphic>
      </p:graphicFrame>
      <p:pic>
        <p:nvPicPr>
          <p:cNvPr id="1027" name="Picture 3" descr="Your current position is: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428750" cy="838200"/>
          </a:xfrm>
          <a:prstGeom prst="rect">
            <a:avLst/>
          </a:prstGeom>
          <a:noFill/>
        </p:spPr>
      </p:pic>
      <p:pic>
        <p:nvPicPr>
          <p:cNvPr id="1029" name="Picture 5" descr="curv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1030" name="Picture 6" descr="Cornelius Vanderbilt as the modern Colossus of railroads, Puck magazine, 1879, by Joseph Keppl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895350" cy="1428750"/>
          </a:xfrm>
          <a:prstGeom prst="rect">
            <a:avLst/>
          </a:prstGeom>
          <a:noFill/>
        </p:spPr>
      </p:pic>
      <p:pic>
        <p:nvPicPr>
          <p:cNvPr id="1031" name="Picture 7" descr="&quot;A Trustworthy Beast,&quot; Harper's Weekly, October 20, 1888, by William A. Roger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524000" cy="1504950"/>
          </a:xfrm>
          <a:prstGeom prst="rect">
            <a:avLst/>
          </a:prstGeom>
          <a:noFill/>
        </p:spPr>
      </p:pic>
      <p:pic>
        <p:nvPicPr>
          <p:cNvPr id="1032" name="Picture 8" descr="&quot;Bosses of the Senate,&quot; Puck, January 23, 1889, by Joseph Keppl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524000" cy="981075"/>
          </a:xfrm>
          <a:prstGeom prst="rect">
            <a:avLst/>
          </a:prstGeom>
          <a:noFill/>
        </p:spPr>
      </p:pic>
      <p:pic>
        <p:nvPicPr>
          <p:cNvPr id="1033" name="Picture 9" descr="Populism Cartoon: The West and South feed the country while Wall Street milks it, c.189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524000" cy="866775"/>
          </a:xfrm>
          <a:prstGeom prst="rect">
            <a:avLst/>
          </a:prstGeom>
          <a:noFill/>
        </p:spPr>
      </p:pic>
      <p:pic>
        <p:nvPicPr>
          <p:cNvPr id="1034" name="Picture 10" descr="Populism Cartoon: The West and South feed the country while Wall Street milks it, c.189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524000" cy="990600"/>
          </a:xfrm>
          <a:prstGeom prst="rect">
            <a:avLst/>
          </a:prstGeom>
          <a:noFill/>
        </p:spPr>
      </p:pic>
      <p:pic>
        <p:nvPicPr>
          <p:cNvPr id="1035" name="Picture 11" descr="John D. Rockefeller, of Standard Oil, as Emperor, Puck, 1901, Artist unknown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1190625" cy="2095500"/>
          </a:xfrm>
          <a:prstGeom prst="rect">
            <a:avLst/>
          </a:prstGeom>
          <a:noFill/>
        </p:spPr>
      </p:pic>
      <p:pic>
        <p:nvPicPr>
          <p:cNvPr id="1036" name="Picture 12" descr="Railroads, 1870-190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1524000" cy="866775"/>
          </a:xfrm>
          <a:prstGeom prst="rect">
            <a:avLst/>
          </a:prstGeom>
          <a:noFill/>
        </p:spPr>
      </p:pic>
      <p:pic>
        <p:nvPicPr>
          <p:cNvPr id="1037" name="Picture 13" descr="Iron &amp; Steel Production, 1870-190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1524000" cy="1019175"/>
          </a:xfrm>
          <a:prstGeom prst="rect">
            <a:avLst/>
          </a:prstGeom>
          <a:noFill/>
        </p:spPr>
      </p:pic>
      <p:pic>
        <p:nvPicPr>
          <p:cNvPr id="1038" name="Picture 14" descr="Crude Petroleum Production, 1870-190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1123950" cy="1428750"/>
          </a:xfrm>
          <a:prstGeom prst="rect">
            <a:avLst/>
          </a:prstGeom>
          <a:noFill/>
        </p:spPr>
      </p:pic>
      <p:pic>
        <p:nvPicPr>
          <p:cNvPr id="1039" name="Picture 15" descr="1900s Stereoview, &quot;Marvelous Type-Setting Machines, Sears&quot;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1524000" cy="781050"/>
          </a:xfrm>
          <a:prstGeom prst="rect">
            <a:avLst/>
          </a:prstGeom>
          <a:noFill/>
        </p:spPr>
      </p:pic>
      <p:pic>
        <p:nvPicPr>
          <p:cNvPr id="1040" name="Picture 16" descr="1900s Stereoview, &quot;Watchmaking at Sears Roebuck&quot;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1524000" cy="790575"/>
          </a:xfrm>
          <a:prstGeom prst="rect">
            <a:avLst/>
          </a:prstGeom>
          <a:noFill/>
        </p:spPr>
      </p:pic>
      <p:pic>
        <p:nvPicPr>
          <p:cNvPr id="1041" name="Picture 17" descr="curve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1042" name="Picture 18" descr="curve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1043" name="Picture 19" descr="curve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1044" name="Picture 20" descr="http://www.authentichistory.com/1898-1913/1-industrialization/1-becoming/18890123_Bosses_of_The_Senate-Keppler-Puck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2580938"/>
            <a:ext cx="584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"Bosses of the Senate," Puck, January 23, 1889,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7"/>
              </a:rPr>
              <a:t>by Joseph Keppler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7"/>
              </a:rPr>
              <a:t>  </a:t>
            </a: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46" name="Picture 22" descr="http://www.authentichistory.com/common/closelabel.gif">
            <a:hlinkClick r:id="rId17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3500" y="0"/>
            <a:ext cx="628650" cy="209550"/>
          </a:xfrm>
          <a:prstGeom prst="rect">
            <a:avLst/>
          </a:prstGeom>
          <a:noFill/>
        </p:spPr>
      </p:pic>
      <p:pic>
        <p:nvPicPr>
          <p:cNvPr id="1028" name="DefaultOcx"/>
          <p:cNvPicPr preferRelativeResize="0">
            <a:picLocks noChangeArrowheads="1" noChangeShapeType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06379" y="392064"/>
          <a:ext cx="531242" cy="6073872"/>
        </p:xfrm>
        <a:graphic>
          <a:graphicData uri="http://schemas.openxmlformats.org/drawingml/2006/table">
            <a:tbl>
              <a:tblPr/>
              <a:tblGrid>
                <a:gridCol w="67427"/>
                <a:gridCol w="67427"/>
                <a:gridCol w="261534"/>
                <a:gridCol w="67427"/>
                <a:gridCol w="67427"/>
              </a:tblGrid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264625">
                <a:tc>
                  <a:txBody>
                    <a:bodyPr/>
                    <a:lstStyle/>
                    <a:p>
                      <a:pPr algn="ctr"/>
                      <a:r>
                        <a:rPr lang="en-US" sz="200">
                          <a:hlinkClick r:id="rId2"/>
                        </a:rPr>
                        <a:t>home</a:t>
                      </a:r>
                      <a:r>
                        <a:rPr lang="en-US" sz="200"/>
                        <a:t> &gt; </a:t>
                      </a:r>
                      <a:r>
                        <a:rPr lang="en-US" sz="200">
                          <a:hlinkClick r:id="rId3"/>
                        </a:rPr>
                        <a:t>1898-1913</a:t>
                      </a:r>
                      <a:r>
                        <a:rPr lang="en-US" sz="200"/>
                        <a:t> &gt; </a:t>
                      </a:r>
                      <a:r>
                        <a:rPr lang="en-US" sz="200">
                          <a:hlinkClick r:id="rId4"/>
                        </a:rPr>
                        <a:t>industrialization</a:t>
                      </a:r>
                      <a:r>
                        <a:rPr lang="en-US" sz="200"/>
                        <a:t> &gt; becoming an industrial society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49472">
                <a:tc>
                  <a:txBody>
                    <a:bodyPr/>
                    <a:lstStyle/>
                    <a:p>
                      <a:pPr algn="r"/>
                      <a:r>
                        <a:rPr lang="en-US" sz="200"/>
                        <a:t>Search for: 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2119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Becoming an Industrial Society</a:t>
                      </a:r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7531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Becoming an Industrial Society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653427">
                <a:tc>
                  <a:txBody>
                    <a:bodyPr/>
                    <a:lstStyle/>
                    <a:p>
                      <a:r>
                        <a:rPr lang="en-US" sz="200"/>
                        <a:t>A more detailed examination of this topic is planned for the future. In the meantime, this small collection of images is presented.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en-US" sz="200"/>
                        <a:t>The Growing Influence of Robber Barons, Monopolies, &amp; Trusts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510324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5" tooltip="Cornelius Vanderbilt as the modern Colossus of railroads, Puck magazine, 1879, by Joseph Keppler"/>
                        </a:rPr>
                        <a:t>Cornelius Vanderbilt as the modern Colossus of railroads, Puck magazine, 1879, by Joseph Keppler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6" tooltip="&quot;A Trustworthy Beast,&quot; Harper's Weekly, October 20, 1888, by William A. Rogers. Andrew Carnegie featured"/>
                        </a:rPr>
                        <a:t>"A Trustworthy Beast," Harper's Weekly, October 20, 1888, by William A. Rogers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7" tooltip="&quot;Bosses of the Senate,&quot; Puck, January 23, 1889, by Joseph Keppler"/>
                        </a:rPr>
                        <a:t>"Bosses of the Senate," Puck, January 23, 1889, by Joseph Keppler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8" tooltip="Populism Cartoon: The West and South feed the country while Wall Street milks it, c.1890"/>
                        </a:rPr>
                        <a:t>Populism Cartoon: The West and South feed the country while Wall Street milks it, c.1890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9" tooltip="&quot;What a Funny Little Government,&quot; The Verdict, August 25, 1899, by Herbert Taylor"/>
                        </a:rPr>
                        <a:t>"What a Funny Little Government," The Verdict, August 25, 1899, by Herbert Taylor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62512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0" tooltip="John D. Rockefeller, of Standard Oil, as Emperor. Puck magazine, 1901, Artist unknown"/>
                        </a:rPr>
                        <a:t>John D. Rockefeller, of Standard Oil, as Emperor. Puck magazine, 1901, Artist unknown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55780">
                <a:tc>
                  <a:txBody>
                    <a:bodyPr/>
                    <a:lstStyle/>
                    <a:p>
                      <a:r>
                        <a:rPr lang="en-US" sz="200"/>
                        <a:t>Statistics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199548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1" tooltip="Railroads, 1870-1900"/>
                        </a:rPr>
                        <a:t>Railroads, 1870-1900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2" tooltip="Iron &amp; Steel Production, 1870-1900"/>
                        </a:rPr>
                        <a:t>Iron &amp; Steel Production, 1870-1900</a:t>
                      </a:r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3" tooltip="Crude Petroleum Production, 1870-1900"/>
                        </a:rPr>
                        <a:t>Crude Petroleum Production, 1870-1900</a:t>
                      </a: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103592">
                <a:tc>
                  <a:txBody>
                    <a:bodyPr/>
                    <a:lstStyle/>
                    <a:p>
                      <a:r>
                        <a:rPr lang="en-US" sz="200"/>
                        <a:t>Industrial Imagery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42983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4" tooltip="1900s Stereoview, &quot;Marvelous Type-Setting Machines, Sears&quot;"/>
                        </a:rPr>
                        <a:t>1900s Stereoview, "Marvelous Type-Setting Machines, Sears" (2 views)</a:t>
                      </a:r>
                      <a:r>
                        <a:rPr lang="en-US" sz="200"/>
                        <a:t> </a:t>
                      </a:r>
                      <a:r>
                        <a:rPr lang="en-US" sz="200">
                          <a:hlinkClick r:id="rId15"/>
                        </a:rPr>
                        <a:t/>
                      </a:r>
                      <a:br>
                        <a:rPr lang="en-US" sz="200">
                          <a:hlinkClick r:id="rId15"/>
                        </a:rPr>
                      </a:br>
                      <a:endParaRPr lang="en-US" sz="200"/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/>
                      </a:r>
                      <a:br>
                        <a:rPr lang="en-US" sz="200"/>
                      </a:br>
                      <a:r>
                        <a:rPr lang="en-US" sz="200">
                          <a:hlinkClick r:id="rId16" tooltip="1900s Stereoview, &quot;Watchmaking at Sears Roebuck&quot; (2 views)"/>
                        </a:rPr>
                        <a:t>1900s Stereoview, "Watchmaking at Sears Roebuck" (2 views)</a:t>
                      </a:r>
                      <a:r>
                        <a:rPr lang="en-US" sz="200"/>
                        <a:t> 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"/>
                        <a:t> </a:t>
                      </a:r>
                    </a:p>
                  </a:txBody>
                  <a:tcPr marL="4150" marR="4150" marT="4150" marB="41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55780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| </a:t>
                      </a:r>
                      <a:r>
                        <a:rPr lang="en-US" sz="200">
                          <a:hlinkClick r:id="rId17"/>
                        </a:rPr>
                        <a:t>top</a:t>
                      </a:r>
                      <a:r>
                        <a:rPr lang="en-US" sz="200"/>
                        <a:t> |</a:t>
                      </a:r>
                    </a:p>
                  </a:txBody>
                  <a:tcPr marL="7969" marR="7969" marT="3984" marB="3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T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2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</a:tr>
              <a:tr h="336342">
                <a:tc>
                  <a:txBody>
                    <a:bodyPr/>
                    <a:lstStyle/>
                    <a:p>
                      <a:pPr algn="ctr"/>
                      <a:r>
                        <a:rPr lang="en-US" sz="200"/>
                        <a:t>Last modified July 17, 2011 </a:t>
                      </a:r>
                      <a:br>
                        <a:rPr lang="en-US" sz="200"/>
                      </a:br>
                      <a:r>
                        <a:rPr lang="en-US" sz="200"/>
                        <a:t>© 1999-2011, The Authentic History Center</a:t>
                      </a:r>
                      <a:br>
                        <a:rPr lang="en-US" sz="200"/>
                      </a:br>
                      <a:endParaRPr lang="en-US" sz="200"/>
                    </a:p>
                  </a:txBody>
                  <a:tcPr marL="830" marR="830" marT="830" marB="8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7969" marR="7969" marT="3984" marB="3984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7969" marR="7969" marT="3984" marB="3984"/>
                </a:tc>
              </a:tr>
            </a:tbl>
          </a:graphicData>
        </a:graphic>
      </p:graphicFrame>
      <p:pic>
        <p:nvPicPr>
          <p:cNvPr id="29699" name="Picture 3" descr="Your current position is: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428750" cy="838200"/>
          </a:xfrm>
          <a:prstGeom prst="rect">
            <a:avLst/>
          </a:prstGeom>
          <a:noFill/>
        </p:spPr>
      </p:pic>
      <p:pic>
        <p:nvPicPr>
          <p:cNvPr id="29701" name="Picture 5" descr="curv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9702" name="Picture 6" descr="Cornelius Vanderbilt as the modern Colossus of railroads, Puck magazine, 1879, by Joseph Keppl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895350" cy="1428750"/>
          </a:xfrm>
          <a:prstGeom prst="rect">
            <a:avLst/>
          </a:prstGeom>
          <a:noFill/>
        </p:spPr>
      </p:pic>
      <p:pic>
        <p:nvPicPr>
          <p:cNvPr id="29703" name="Picture 7" descr="&quot;A Trustworthy Beast,&quot; Harper's Weekly, October 20, 1888, by William A. Roger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524000" cy="1504950"/>
          </a:xfrm>
          <a:prstGeom prst="rect">
            <a:avLst/>
          </a:prstGeom>
          <a:noFill/>
        </p:spPr>
      </p:pic>
      <p:pic>
        <p:nvPicPr>
          <p:cNvPr id="29704" name="Picture 8" descr="&quot;Bosses of the Senate,&quot; Puck, January 23, 1889, by Joseph Keppl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524000" cy="981075"/>
          </a:xfrm>
          <a:prstGeom prst="rect">
            <a:avLst/>
          </a:prstGeom>
          <a:noFill/>
        </p:spPr>
      </p:pic>
      <p:pic>
        <p:nvPicPr>
          <p:cNvPr id="29705" name="Picture 9" descr="Populism Cartoon: The West and South feed the country while Wall Street milks it, c.189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524000" cy="866775"/>
          </a:xfrm>
          <a:prstGeom prst="rect">
            <a:avLst/>
          </a:prstGeom>
          <a:noFill/>
        </p:spPr>
      </p:pic>
      <p:pic>
        <p:nvPicPr>
          <p:cNvPr id="29706" name="Picture 10" descr="Populism Cartoon: The West and South feed the country while Wall Street milks it, c.189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524000" cy="990600"/>
          </a:xfrm>
          <a:prstGeom prst="rect">
            <a:avLst/>
          </a:prstGeom>
          <a:noFill/>
        </p:spPr>
      </p:pic>
      <p:pic>
        <p:nvPicPr>
          <p:cNvPr id="29707" name="Picture 11" descr="John D. Rockefeller, of Standard Oil, as Emperor, Puck, 1901, Artist unknown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1190625" cy="2095500"/>
          </a:xfrm>
          <a:prstGeom prst="rect">
            <a:avLst/>
          </a:prstGeom>
          <a:noFill/>
        </p:spPr>
      </p:pic>
      <p:pic>
        <p:nvPicPr>
          <p:cNvPr id="29708" name="Picture 12" descr="Railroads, 1870-190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1524000" cy="866775"/>
          </a:xfrm>
          <a:prstGeom prst="rect">
            <a:avLst/>
          </a:prstGeom>
          <a:noFill/>
        </p:spPr>
      </p:pic>
      <p:pic>
        <p:nvPicPr>
          <p:cNvPr id="29709" name="Picture 13" descr="Iron &amp; Steel Production, 1870-190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1524000" cy="1019175"/>
          </a:xfrm>
          <a:prstGeom prst="rect">
            <a:avLst/>
          </a:prstGeom>
          <a:noFill/>
        </p:spPr>
      </p:pic>
      <p:pic>
        <p:nvPicPr>
          <p:cNvPr id="29710" name="Picture 14" descr="Crude Petroleum Production, 1870-190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1123950" cy="1428750"/>
          </a:xfrm>
          <a:prstGeom prst="rect">
            <a:avLst/>
          </a:prstGeom>
          <a:noFill/>
        </p:spPr>
      </p:pic>
      <p:pic>
        <p:nvPicPr>
          <p:cNvPr id="29711" name="Picture 15" descr="1900s Stereoview, &quot;Marvelous Type-Setting Machines, Sears&quot;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1524000" cy="781050"/>
          </a:xfrm>
          <a:prstGeom prst="rect">
            <a:avLst/>
          </a:prstGeom>
          <a:noFill/>
        </p:spPr>
      </p:pic>
      <p:pic>
        <p:nvPicPr>
          <p:cNvPr id="29712" name="Picture 16" descr="1900s Stereoview, &quot;Watchmaking at Sears Roebuck&quot;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1524000" cy="790575"/>
          </a:xfrm>
          <a:prstGeom prst="rect">
            <a:avLst/>
          </a:prstGeom>
          <a:noFill/>
        </p:spPr>
      </p:pic>
      <p:pic>
        <p:nvPicPr>
          <p:cNvPr id="29713" name="Picture 17" descr="curve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9714" name="Picture 18" descr="curve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9715" name="Picture 19" descr="curve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9716" name="Picture 20" descr="http://www.authentichistory.com/1898-1913/1-industrialization/1-becoming/18990925_What_a_Funny_Little_Government-The_Verdict-Herbert_Taylor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12580938"/>
            <a:ext cx="393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"What a Funny Little Government," The Verdict, August 25, 1899,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7"/>
              </a:rPr>
              <a:t>by Herbert Taylor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7"/>
              </a:rPr>
              <a:t>  </a:t>
            </a: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698" name="Picture 2" descr="The Authentic History Center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92075" y="-1987550"/>
            <a:ext cx="1238250" cy="838200"/>
          </a:xfrm>
          <a:prstGeom prst="rect">
            <a:avLst/>
          </a:prstGeom>
          <a:noFill/>
        </p:spPr>
      </p:pic>
      <p:pic>
        <p:nvPicPr>
          <p:cNvPr id="29718" name="Picture 22" descr="http://www.authentichistory.com/common/closelabel.gif">
            <a:hlinkClick r:id="rId17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3500" y="0"/>
            <a:ext cx="628650" cy="209550"/>
          </a:xfrm>
          <a:prstGeom prst="rect">
            <a:avLst/>
          </a:prstGeom>
          <a:noFill/>
        </p:spPr>
      </p:pic>
      <p:pic>
        <p:nvPicPr>
          <p:cNvPr id="29700" name="DefaultOcx"/>
          <p:cNvPicPr preferRelativeResize="0">
            <a:picLocks noChangeArrowheads="1" noChangeShapeType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Sherman Anti-Trust Act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 passed by Congress to: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Make monopolies illegal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Make trusts that restrained trade illegal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349250" lvl="1" indent="-349250">
              <a:buFont typeface="Arial"/>
              <a:buChar char="•"/>
            </a:pPr>
            <a:r>
              <a:rPr lang="en-US" sz="3200" dirty="0" smtClean="0"/>
              <a:t>Problem: </a:t>
            </a:r>
            <a:r>
              <a:rPr lang="en-US" sz="3200" u="sng" smtClean="0"/>
              <a:t>Trusts</a:t>
            </a:r>
            <a:r>
              <a:rPr lang="en-US" sz="3200" smtClean="0"/>
              <a:t> </a:t>
            </a:r>
            <a:r>
              <a:rPr lang="en-US" sz="3200" smtClean="0"/>
              <a:t>- not </a:t>
            </a:r>
            <a:r>
              <a:rPr lang="en-US" sz="3200" dirty="0" smtClean="0"/>
              <a:t>clearly defined</a:t>
            </a:r>
          </a:p>
          <a:p>
            <a:pPr marL="749300" lvl="2" indent="-349250">
              <a:buFont typeface="Arial"/>
              <a:buChar char="•"/>
            </a:pPr>
            <a:r>
              <a:rPr lang="en-US" dirty="0" smtClean="0"/>
              <a:t>Couldn’t enforce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1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 Business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smtClean="0"/>
              <a:t>  Consolidation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  Monopoly</a:t>
            </a:r>
          </a:p>
          <a:p>
            <a:pPr lvl="2">
              <a:buFont typeface="Wingdings" pitchFamily="2" charset="2"/>
              <a:buChar char="Ø"/>
            </a:pPr>
            <a:r>
              <a:rPr lang="en-US" sz="4800" dirty="0" smtClean="0"/>
              <a:t>  Horizontal Integration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4800" dirty="0" smtClean="0"/>
              <a:t>  Trust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  Vertical Integration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/>
              <a:t>  Social Darwinism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hori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8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3910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Corporations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/>
              <a:t> Publicly owned companies</a:t>
            </a:r>
          </a:p>
          <a:p>
            <a:pPr lvl="2">
              <a:buFont typeface="Wingdings" pitchFamily="2" charset="2"/>
              <a:buChar char="Ø"/>
            </a:pPr>
            <a:r>
              <a:rPr lang="en-US" sz="4400" dirty="0" smtClean="0"/>
              <a:t> shares of stock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  limited liability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  able to raise money or capital from sale of stock</a:t>
            </a:r>
          </a:p>
          <a:p>
            <a:pPr lvl="2">
              <a:buFont typeface="Wingdings" pitchFamily="2" charset="2"/>
              <a:buChar char="Ø"/>
            </a:pPr>
            <a:r>
              <a:rPr lang="en-US" sz="4400" dirty="0" smtClean="0"/>
              <a:t>  can become very large and powerful because of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132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Robber Barons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Term used to describe industrialist of the late 1800’s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Robber - referring to criminal or immoral behavior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  Baron – referring to the illegitimate claim to power of medieval lords of the manor.</a:t>
            </a:r>
          </a:p>
          <a:p>
            <a:pPr lvl="2">
              <a:buFont typeface="Arial" pitchFamily="34" charset="0"/>
              <a:buChar char="•"/>
            </a:pPr>
            <a:r>
              <a:rPr lang="en-US" sz="3600" b="1" dirty="0" smtClean="0"/>
              <a:t>  Anti-American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Carnegie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Self-made man, poor Scottish immigrant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b="1" i="1" dirty="0" smtClean="0"/>
              <a:t> Upward mobility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 Used Bessemer process and vertical integration to dominate the steel industry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/>
              <a:t>  Philanthropist</a:t>
            </a:r>
            <a:endParaRPr lang="en-US" sz="3200" b="1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267200"/>
            <a:ext cx="2743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267200"/>
            <a:ext cx="282671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440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Rockefeller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</a:t>
            </a:r>
            <a:r>
              <a:rPr lang="en-US" sz="4000" b="1" dirty="0" smtClean="0"/>
              <a:t>Oil refineries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/>
              <a:t>  Slashed prices and consolidated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/>
              <a:t>  Creates Standard Oil Trust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/>
              <a:t>  Owns/controls 95% of oil refineries in the country.</a:t>
            </a:r>
            <a:endParaRPr lang="en-US" sz="40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57600"/>
            <a:ext cx="2622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28600"/>
            <a:ext cx="7912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Benefits of Competition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LOW PRICES</a:t>
            </a:r>
            <a:endParaRPr lang="en-US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HIGH QUALITY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50"/>
                </a:solidFill>
              </a:rPr>
              <a:t>NEW INNOVATIONS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3187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Vanderbilt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Steamships and then </a:t>
            </a:r>
            <a:r>
              <a:rPr lang="en-US" sz="2800" b="1" u="sng" dirty="0" smtClean="0"/>
              <a:t>railroads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Used consolidation to drive competitors out of business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Ruthless tactics, manipulating suppliers against competition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Created a monopoly</a:t>
            </a:r>
            <a:endParaRPr lang="en-US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2381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445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Big Business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Sherman Anti-Trust 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Business</dc:title>
  <dc:creator>trauschenbach</dc:creator>
  <cp:lastModifiedBy>trauschenbach</cp:lastModifiedBy>
  <cp:revision>18</cp:revision>
  <dcterms:created xsi:type="dcterms:W3CDTF">2012-11-16T13:00:11Z</dcterms:created>
  <dcterms:modified xsi:type="dcterms:W3CDTF">2012-11-29T14:12:41Z</dcterms:modified>
</cp:coreProperties>
</file>